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58" r:id="rId5"/>
    <p:sldId id="263" r:id="rId6"/>
    <p:sldId id="259" r:id="rId7"/>
    <p:sldId id="264" r:id="rId8"/>
    <p:sldId id="260"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2401AAF7-F8C9-42B0-8BBE-53170CEABF60}">
          <p14:sldIdLst>
            <p14:sldId id="256"/>
            <p14:sldId id="257"/>
            <p14:sldId id="262"/>
            <p14:sldId id="258"/>
            <p14:sldId id="263"/>
            <p14:sldId id="259"/>
            <p14:sldId id="264"/>
          </p14:sldIdLst>
        </p14:section>
        <p14:section name="Sección sin título" id="{5D79BE24-D010-4C6A-AF43-BE80F4502D05}">
          <p14:sldIdLst>
            <p14:sldId id="260"/>
            <p14:sldId id="265"/>
            <p14:sldId id="266"/>
            <p14:sldId id="267"/>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8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9/13/2014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9/13/2014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5910" y="487025"/>
            <a:ext cx="11745533" cy="6801862"/>
          </a:xfrm>
          <a:prstGeom prst="rect">
            <a:avLst/>
          </a:prstGeom>
          <a:noFill/>
        </p:spPr>
        <p:txBody>
          <a:bodyPr wrap="squar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Servidor HTTP Apache</a:t>
            </a:r>
          </a:p>
          <a:p>
            <a:pPr algn="ctr"/>
            <a:endParaRPr lang="es-ES" sz="5400" b="1" dirty="0" smtClean="0">
              <a:ln w="22225">
                <a:solidFill>
                  <a:schemeClr val="accent2"/>
                </a:solidFill>
                <a:prstDash val="solid"/>
              </a:ln>
              <a:solidFill>
                <a:schemeClr val="accent2">
                  <a:lumMod val="40000"/>
                  <a:lumOff val="60000"/>
                </a:schemeClr>
              </a:solidFill>
            </a:endParaRPr>
          </a:p>
          <a:p>
            <a:pPr algn="ctr"/>
            <a:endParaRPr lang="es-ES" sz="5400" b="1" dirty="0">
              <a:ln w="22225">
                <a:solidFill>
                  <a:schemeClr val="accent2"/>
                </a:solidFill>
                <a:prstDash val="solid"/>
              </a:ln>
              <a:solidFill>
                <a:schemeClr val="accent2">
                  <a:lumMod val="40000"/>
                  <a:lumOff val="60000"/>
                </a:schemeClr>
              </a:solidFill>
            </a:endParaRPr>
          </a:p>
          <a:p>
            <a:pPr algn="ctr"/>
            <a:endParaRPr lang="es-ES" sz="5400" b="1" dirty="0" smtClean="0">
              <a:ln w="22225">
                <a:solidFill>
                  <a:schemeClr val="accent2"/>
                </a:solidFill>
                <a:prstDash val="solid"/>
              </a:ln>
              <a:solidFill>
                <a:schemeClr val="accent2">
                  <a:lumMod val="40000"/>
                  <a:lumOff val="60000"/>
                </a:schemeClr>
              </a:solidFill>
            </a:endParaRPr>
          </a:p>
          <a:p>
            <a:pPr algn="ctr"/>
            <a:endParaRPr lang="es-ES" sz="5400" b="1" dirty="0">
              <a:ln w="22225">
                <a:solidFill>
                  <a:schemeClr val="accent2"/>
                </a:solidFill>
                <a:prstDash val="solid"/>
              </a:ln>
              <a:solidFill>
                <a:schemeClr val="accent2">
                  <a:lumMod val="40000"/>
                  <a:lumOff val="60000"/>
                </a:schemeClr>
              </a:solidFill>
            </a:endParaRPr>
          </a:p>
          <a:p>
            <a:pPr algn="r"/>
            <a:r>
              <a:rPr lang="es-ES" sz="2800" b="1" cap="none" spc="0" dirty="0" smtClean="0">
                <a:ln w="22225">
                  <a:solidFill>
                    <a:schemeClr val="accent2"/>
                  </a:solidFill>
                  <a:prstDash val="solid"/>
                </a:ln>
                <a:solidFill>
                  <a:schemeClr val="accent2">
                    <a:lumMod val="40000"/>
                    <a:lumOff val="60000"/>
                  </a:schemeClr>
                </a:solidFill>
                <a:effectLst/>
              </a:rPr>
              <a:t> Sergio Alejandro Barrero – 101010</a:t>
            </a:r>
          </a:p>
          <a:p>
            <a:pPr algn="r"/>
            <a:r>
              <a:rPr lang="es-ES" sz="2800" b="1" dirty="0" smtClean="0">
                <a:ln w="22225">
                  <a:solidFill>
                    <a:schemeClr val="accent2"/>
                  </a:solidFill>
                  <a:prstDash val="solid"/>
                </a:ln>
                <a:solidFill>
                  <a:schemeClr val="accent2">
                    <a:lumMod val="40000"/>
                    <a:lumOff val="60000"/>
                  </a:schemeClr>
                </a:solidFill>
              </a:rPr>
              <a:t>Jordan Andrei Cortes Mesa- 111518</a:t>
            </a:r>
          </a:p>
          <a:p>
            <a:pPr algn="r"/>
            <a:r>
              <a:rPr lang="es-ES" sz="2800" b="1" dirty="0" smtClean="0">
                <a:ln w="22225">
                  <a:solidFill>
                    <a:schemeClr val="accent2"/>
                  </a:solidFill>
                  <a:prstDash val="solid"/>
                </a:ln>
                <a:solidFill>
                  <a:schemeClr val="accent2">
                    <a:lumMod val="40000"/>
                    <a:lumOff val="60000"/>
                  </a:schemeClr>
                </a:solidFill>
              </a:rPr>
              <a:t>Carlos Julio Marín </a:t>
            </a:r>
            <a:r>
              <a:rPr lang="es-ES" sz="2800" b="1" smtClean="0">
                <a:ln w="22225">
                  <a:solidFill>
                    <a:schemeClr val="accent2"/>
                  </a:solidFill>
                  <a:prstDash val="solid"/>
                </a:ln>
                <a:solidFill>
                  <a:schemeClr val="accent2">
                    <a:lumMod val="40000"/>
                    <a:lumOff val="60000"/>
                  </a:schemeClr>
                </a:solidFill>
              </a:rPr>
              <a:t>- 101004</a:t>
            </a:r>
            <a:endParaRPr lang="es-ES" sz="2800" b="1" dirty="0" smtClean="0">
              <a:ln w="22225">
                <a:solidFill>
                  <a:schemeClr val="accent2"/>
                </a:solidFill>
                <a:prstDash val="solid"/>
              </a:ln>
              <a:solidFill>
                <a:schemeClr val="accent2">
                  <a:lumMod val="40000"/>
                  <a:lumOff val="60000"/>
                </a:schemeClr>
              </a:solidFill>
            </a:endParaRPr>
          </a:p>
          <a:p>
            <a:pPr algn="r"/>
            <a:r>
              <a:rPr lang="es-ES" sz="2800" b="1" cap="none" spc="0" dirty="0" smtClean="0">
                <a:ln w="22225">
                  <a:solidFill>
                    <a:schemeClr val="accent2"/>
                  </a:solidFill>
                  <a:prstDash val="solid"/>
                </a:ln>
                <a:solidFill>
                  <a:schemeClr val="accent2">
                    <a:lumMod val="40000"/>
                    <a:lumOff val="60000"/>
                  </a:schemeClr>
                </a:solidFill>
                <a:effectLst/>
              </a:rPr>
              <a:t>Orientadas a Internet</a:t>
            </a:r>
          </a:p>
          <a:p>
            <a:pPr algn="ct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917690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2053563" y="576332"/>
            <a:ext cx="7979079" cy="5438101"/>
          </a:xfrm>
          <a:prstGeom prst="rect">
            <a:avLst/>
          </a:prstGeom>
        </p:spPr>
      </p:pic>
    </p:spTree>
    <p:extLst>
      <p:ext uri="{BB962C8B-B14F-4D97-AF65-F5344CB8AC3E}">
        <p14:creationId xmlns:p14="http://schemas.microsoft.com/office/powerpoint/2010/main" val="333715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47500" y="653608"/>
            <a:ext cx="8481355" cy="5515372"/>
          </a:xfrm>
          <a:prstGeom prst="rect">
            <a:avLst/>
          </a:prstGeom>
        </p:spPr>
      </p:pic>
    </p:spTree>
    <p:extLst>
      <p:ext uri="{BB962C8B-B14F-4D97-AF65-F5344CB8AC3E}">
        <p14:creationId xmlns:p14="http://schemas.microsoft.com/office/powerpoint/2010/main" val="87028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751526" y="643944"/>
            <a:ext cx="8592972" cy="5624844"/>
          </a:xfrm>
          <a:prstGeom prst="rect">
            <a:avLst/>
          </a:prstGeom>
        </p:spPr>
      </p:pic>
    </p:spTree>
    <p:extLst>
      <p:ext uri="{BB962C8B-B14F-4D97-AF65-F5344CB8AC3E}">
        <p14:creationId xmlns:p14="http://schemas.microsoft.com/office/powerpoint/2010/main" val="255720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525529" y="241483"/>
            <a:ext cx="8726054" cy="5888861"/>
          </a:xfrm>
          <a:prstGeom prst="rect">
            <a:avLst/>
          </a:prstGeom>
        </p:spPr>
      </p:pic>
    </p:spTree>
    <p:extLst>
      <p:ext uri="{BB962C8B-B14F-4D97-AF65-F5344CB8AC3E}">
        <p14:creationId xmlns:p14="http://schemas.microsoft.com/office/powerpoint/2010/main" val="147111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280830" y="318755"/>
            <a:ext cx="8597266" cy="5772951"/>
          </a:xfrm>
          <a:prstGeom prst="rect">
            <a:avLst/>
          </a:prstGeom>
        </p:spPr>
      </p:pic>
    </p:spTree>
    <p:extLst>
      <p:ext uri="{BB962C8B-B14F-4D97-AF65-F5344CB8AC3E}">
        <p14:creationId xmlns:p14="http://schemas.microsoft.com/office/powerpoint/2010/main" val="1238037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2014926" y="473303"/>
            <a:ext cx="8339688" cy="5605525"/>
          </a:xfrm>
          <a:prstGeom prst="rect">
            <a:avLst/>
          </a:prstGeom>
        </p:spPr>
      </p:pic>
    </p:spTree>
    <p:extLst>
      <p:ext uri="{BB962C8B-B14F-4D97-AF65-F5344CB8AC3E}">
        <p14:creationId xmlns:p14="http://schemas.microsoft.com/office/powerpoint/2010/main" val="163534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725769" y="334851"/>
            <a:ext cx="8281115" cy="5692462"/>
          </a:xfrm>
          <a:prstGeom prst="rect">
            <a:avLst/>
          </a:prstGeom>
        </p:spPr>
      </p:pic>
    </p:spTree>
    <p:extLst>
      <p:ext uri="{BB962C8B-B14F-4D97-AF65-F5344CB8AC3E}">
        <p14:creationId xmlns:p14="http://schemas.microsoft.com/office/powerpoint/2010/main" val="1779985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499769" y="988455"/>
            <a:ext cx="8700299" cy="5425223"/>
          </a:xfrm>
          <a:prstGeom prst="rect">
            <a:avLst/>
          </a:prstGeom>
        </p:spPr>
      </p:pic>
    </p:spTree>
    <p:extLst>
      <p:ext uri="{BB962C8B-B14F-4D97-AF65-F5344CB8AC3E}">
        <p14:creationId xmlns:p14="http://schemas.microsoft.com/office/powerpoint/2010/main" val="304335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675044" y="571865"/>
            <a:ext cx="8507073" cy="923330"/>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Instalación en Ubuntu Server</a:t>
            </a:r>
            <a:endParaRPr lang="es-ES" sz="5400" b="1" cap="none" spc="0" dirty="0">
              <a:ln w="22225">
                <a:solidFill>
                  <a:schemeClr val="accent2"/>
                </a:solidFill>
                <a:prstDash val="solid"/>
              </a:ln>
              <a:solidFill>
                <a:schemeClr val="accent2">
                  <a:lumMod val="40000"/>
                  <a:lumOff val="60000"/>
                </a:schemeClr>
              </a:solidFill>
              <a:effectLst/>
            </a:endParaRPr>
          </a:p>
        </p:txBody>
      </p:sp>
      <p:pic>
        <p:nvPicPr>
          <p:cNvPr id="6" name="Imagen 5" descr="C:\Users\jordan\Desktop\UbuntuSever.png"/>
          <p:cNvPicPr/>
          <p:nvPr/>
        </p:nvPicPr>
        <p:blipFill>
          <a:blip r:embed="rId2">
            <a:extLst>
              <a:ext uri="{28A0092B-C50C-407E-A947-70E740481C1C}">
                <a14:useLocalDpi xmlns:a14="http://schemas.microsoft.com/office/drawing/2010/main" val="0"/>
              </a:ext>
            </a:extLst>
          </a:blip>
          <a:srcRect/>
          <a:stretch>
            <a:fillRect/>
          </a:stretch>
        </p:blipFill>
        <p:spPr bwMode="auto">
          <a:xfrm>
            <a:off x="2317637" y="1495195"/>
            <a:ext cx="7251365" cy="4982878"/>
          </a:xfrm>
          <a:prstGeom prst="rect">
            <a:avLst/>
          </a:prstGeom>
          <a:noFill/>
          <a:ln>
            <a:noFill/>
          </a:ln>
        </p:spPr>
      </p:pic>
    </p:spTree>
    <p:extLst>
      <p:ext uri="{BB962C8B-B14F-4D97-AF65-F5344CB8AC3E}">
        <p14:creationId xmlns:p14="http://schemas.microsoft.com/office/powerpoint/2010/main" val="107704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Users\jordan\Desktop\UbuntuSever.png"/>
          <p:cNvPicPr/>
          <p:nvPr/>
        </p:nvPicPr>
        <p:blipFill>
          <a:blip r:embed="rId2">
            <a:extLst>
              <a:ext uri="{28A0092B-C50C-407E-A947-70E740481C1C}">
                <a14:useLocalDpi xmlns:a14="http://schemas.microsoft.com/office/drawing/2010/main" val="0"/>
              </a:ext>
            </a:extLst>
          </a:blip>
          <a:srcRect/>
          <a:stretch>
            <a:fillRect/>
          </a:stretch>
        </p:blipFill>
        <p:spPr bwMode="auto">
          <a:xfrm>
            <a:off x="2053531" y="676072"/>
            <a:ext cx="7695776" cy="5402755"/>
          </a:xfrm>
          <a:prstGeom prst="rect">
            <a:avLst/>
          </a:prstGeom>
          <a:noFill/>
          <a:ln>
            <a:noFill/>
          </a:ln>
        </p:spPr>
      </p:pic>
    </p:spTree>
    <p:extLst>
      <p:ext uri="{BB962C8B-B14F-4D97-AF65-F5344CB8AC3E}">
        <p14:creationId xmlns:p14="http://schemas.microsoft.com/office/powerpoint/2010/main" val="251210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418820" y="476518"/>
            <a:ext cx="5101075" cy="923330"/>
          </a:xfrm>
          <a:prstGeom prst="rect">
            <a:avLst/>
          </a:prstGeom>
          <a:noFill/>
        </p:spPr>
        <p:txBody>
          <a:bodyPr wrap="none" lIns="91440" tIns="45720" rIns="91440" bIns="45720">
            <a:spAutoFit/>
          </a:bodyPr>
          <a:lstStyle/>
          <a:p>
            <a:pPr algn="ctr"/>
            <a:r>
              <a:rPr lang="es-ES" sz="5400" b="1" dirty="0" smtClean="0">
                <a:ln w="22225">
                  <a:solidFill>
                    <a:schemeClr val="accent2"/>
                  </a:solidFill>
                  <a:prstDash val="solid"/>
                </a:ln>
                <a:solidFill>
                  <a:schemeClr val="accent2">
                    <a:lumMod val="40000"/>
                    <a:lumOff val="60000"/>
                  </a:schemeClr>
                </a:solidFill>
              </a:rPr>
              <a:t>¿Qué es Apache?</a:t>
            </a:r>
            <a:endParaRPr lang="es-ES" sz="5400" b="1" cap="none" spc="0" dirty="0">
              <a:ln w="22225">
                <a:solidFill>
                  <a:schemeClr val="accent2"/>
                </a:solidFill>
                <a:prstDash val="solid"/>
              </a:ln>
              <a:solidFill>
                <a:schemeClr val="accent2">
                  <a:lumMod val="40000"/>
                  <a:lumOff val="60000"/>
                </a:schemeClr>
              </a:solidFill>
              <a:effectLst/>
            </a:endParaRPr>
          </a:p>
        </p:txBody>
      </p:sp>
      <p:sp>
        <p:nvSpPr>
          <p:cNvPr id="2" name="CuadroTexto 1"/>
          <p:cNvSpPr txBox="1"/>
          <p:nvPr/>
        </p:nvSpPr>
        <p:spPr>
          <a:xfrm>
            <a:off x="1068945" y="1399848"/>
            <a:ext cx="10006885" cy="5693866"/>
          </a:xfrm>
          <a:prstGeom prst="rect">
            <a:avLst/>
          </a:prstGeom>
          <a:noFill/>
        </p:spPr>
        <p:txBody>
          <a:bodyPr wrap="square" rtlCol="0">
            <a:spAutoFit/>
          </a:bodyPr>
          <a:lstStyle/>
          <a:p>
            <a:pPr algn="just"/>
            <a:r>
              <a:rPr lang="es-ES" sz="2800" dirty="0">
                <a:latin typeface="Times New Roman" panose="02020603050405020304" pitchFamily="18" charset="0"/>
                <a:cs typeface="Times New Roman" panose="02020603050405020304" pitchFamily="18" charset="0"/>
              </a:rPr>
              <a:t>El servidor HTTP Apache es un servidor HTTP de código abierto para sistemas operativos modernos, incluyendo UNIX, Microsoft Windows, Mac OS / X y </a:t>
            </a:r>
            <a:r>
              <a:rPr lang="es-ES" sz="2800" dirty="0" err="1">
                <a:latin typeface="Times New Roman" panose="02020603050405020304" pitchFamily="18" charset="0"/>
                <a:cs typeface="Times New Roman" panose="02020603050405020304" pitchFamily="18" charset="0"/>
              </a:rPr>
              <a:t>Netware</a:t>
            </a:r>
            <a:r>
              <a:rPr lang="es-ES" sz="2800" dirty="0">
                <a:latin typeface="Times New Roman" panose="02020603050405020304" pitchFamily="18" charset="0"/>
                <a:cs typeface="Times New Roman" panose="02020603050405020304" pitchFamily="18" charset="0"/>
              </a:rPr>
              <a:t>. El objetivo de este proyecto es proporcionar un servidor seguro, eficiente y extensible que proporciona servicios HTTP observando los estándares HTTP actuales. Apache ha sido el servidor web más popular en Internet desde abril de 1996</a:t>
            </a:r>
            <a:r>
              <a:rPr lang="es-ES" sz="2800" dirty="0" smtClean="0">
                <a:latin typeface="Times New Roman" panose="02020603050405020304" pitchFamily="18" charset="0"/>
                <a:cs typeface="Times New Roman" panose="02020603050405020304" pitchFamily="18" charset="0"/>
              </a:rPr>
              <a:t>.</a:t>
            </a:r>
          </a:p>
          <a:p>
            <a:pPr algn="just"/>
            <a:endParaRPr lang="es-ES" sz="2800" dirty="0">
              <a:latin typeface="Times New Roman" panose="02020603050405020304" pitchFamily="18" charset="0"/>
              <a:cs typeface="Times New Roman" panose="02020603050405020304" pitchFamily="18" charset="0"/>
            </a:endParaRPr>
          </a:p>
          <a:p>
            <a:pPr algn="just"/>
            <a:r>
              <a:rPr lang="es-ES" sz="2800" dirty="0"/>
              <a:t>Apache es una muestra, al igual que el sistema operativo Linux (un Unix desarrollado inicialmente para PC), de que el trabajo voluntario y cooperativo dentro de Internet es capaz de producir aplicaciones de calidad profesional difíciles de igualar.</a:t>
            </a:r>
          </a:p>
          <a:p>
            <a:pPr algn="just"/>
            <a:endParaRPr lang="es-C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358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Users\jordan\Desktop\UbuntuSever.png"/>
          <p:cNvPicPr/>
          <p:nvPr/>
        </p:nvPicPr>
        <p:blipFill>
          <a:blip r:embed="rId2">
            <a:extLst>
              <a:ext uri="{28A0092B-C50C-407E-A947-70E740481C1C}">
                <a14:useLocalDpi xmlns:a14="http://schemas.microsoft.com/office/drawing/2010/main" val="0"/>
              </a:ext>
            </a:extLst>
          </a:blip>
          <a:srcRect/>
          <a:stretch>
            <a:fillRect/>
          </a:stretch>
        </p:blipFill>
        <p:spPr bwMode="auto">
          <a:xfrm>
            <a:off x="1627673" y="653132"/>
            <a:ext cx="8276180" cy="5322665"/>
          </a:xfrm>
          <a:prstGeom prst="rect">
            <a:avLst/>
          </a:prstGeom>
          <a:noFill/>
          <a:ln>
            <a:noFill/>
          </a:ln>
        </p:spPr>
      </p:pic>
    </p:spTree>
    <p:extLst>
      <p:ext uri="{BB962C8B-B14F-4D97-AF65-F5344CB8AC3E}">
        <p14:creationId xmlns:p14="http://schemas.microsoft.com/office/powerpoint/2010/main" val="2605390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Users\jordan\Desktop\UbuntuSever.png"/>
          <p:cNvPicPr/>
          <p:nvPr/>
        </p:nvPicPr>
        <p:blipFill>
          <a:blip r:embed="rId2">
            <a:extLst>
              <a:ext uri="{28A0092B-C50C-407E-A947-70E740481C1C}">
                <a14:useLocalDpi xmlns:a14="http://schemas.microsoft.com/office/drawing/2010/main" val="0"/>
              </a:ext>
            </a:extLst>
          </a:blip>
          <a:srcRect/>
          <a:stretch>
            <a:fillRect/>
          </a:stretch>
        </p:blipFill>
        <p:spPr bwMode="auto">
          <a:xfrm>
            <a:off x="2100860" y="1594431"/>
            <a:ext cx="7359941" cy="5089704"/>
          </a:xfrm>
          <a:prstGeom prst="rect">
            <a:avLst/>
          </a:prstGeom>
          <a:noFill/>
          <a:ln>
            <a:noFill/>
          </a:ln>
        </p:spPr>
      </p:pic>
      <p:sp>
        <p:nvSpPr>
          <p:cNvPr id="5" name="Rectángulo 4"/>
          <p:cNvSpPr/>
          <p:nvPr/>
        </p:nvSpPr>
        <p:spPr>
          <a:xfrm>
            <a:off x="2178663" y="533228"/>
            <a:ext cx="7204345" cy="923330"/>
          </a:xfrm>
          <a:prstGeom prst="rect">
            <a:avLst/>
          </a:prstGeom>
          <a:noFill/>
        </p:spPr>
        <p:txBody>
          <a:bodyPr wrap="none" lIns="91440" tIns="45720" rIns="91440" bIns="45720">
            <a:spAutoFit/>
          </a:bodyPr>
          <a:lstStyle/>
          <a:p>
            <a:pPr algn="ctr"/>
            <a:r>
              <a:rPr lang="es-ES" sz="5400" b="1" dirty="0" smtClean="0">
                <a:ln w="22225">
                  <a:solidFill>
                    <a:schemeClr val="accent2"/>
                  </a:solidFill>
                  <a:prstDash val="solid"/>
                </a:ln>
                <a:solidFill>
                  <a:schemeClr val="accent2">
                    <a:lumMod val="40000"/>
                    <a:lumOff val="60000"/>
                  </a:schemeClr>
                </a:solidFill>
              </a:rPr>
              <a:t>Sudo </a:t>
            </a:r>
            <a:r>
              <a:rPr lang="es-ES" sz="5400" b="1" dirty="0" err="1" smtClean="0">
                <a:ln w="22225">
                  <a:solidFill>
                    <a:schemeClr val="accent2"/>
                  </a:solidFill>
                  <a:prstDash val="solid"/>
                </a:ln>
                <a:solidFill>
                  <a:schemeClr val="accent2">
                    <a:lumMod val="40000"/>
                    <a:lumOff val="60000"/>
                  </a:schemeClr>
                </a:solidFill>
              </a:rPr>
              <a:t>apt-get</a:t>
            </a:r>
            <a:r>
              <a:rPr lang="es-ES" sz="5400" b="1" dirty="0" smtClean="0">
                <a:ln w="22225">
                  <a:solidFill>
                    <a:schemeClr val="accent2"/>
                  </a:solidFill>
                  <a:prstDash val="solid"/>
                </a:ln>
                <a:solidFill>
                  <a:schemeClr val="accent2">
                    <a:lumMod val="40000"/>
                    <a:lumOff val="60000"/>
                  </a:schemeClr>
                </a:solidFill>
              </a:rPr>
              <a:t> </a:t>
            </a:r>
            <a:r>
              <a:rPr lang="es-ES" sz="5400" b="1" dirty="0" err="1" smtClean="0">
                <a:ln w="22225">
                  <a:solidFill>
                    <a:schemeClr val="accent2"/>
                  </a:solidFill>
                  <a:prstDash val="solid"/>
                </a:ln>
                <a:solidFill>
                  <a:schemeClr val="accent2">
                    <a:lumMod val="40000"/>
                    <a:lumOff val="60000"/>
                  </a:schemeClr>
                </a:solidFill>
              </a:rPr>
              <a:t>install</a:t>
            </a:r>
            <a:r>
              <a:rPr lang="es-ES" sz="5400" b="1" dirty="0" smtClean="0">
                <a:ln w="22225">
                  <a:solidFill>
                    <a:schemeClr val="accent2"/>
                  </a:solidFill>
                  <a:prstDash val="solid"/>
                </a:ln>
                <a:solidFill>
                  <a:schemeClr val="accent2">
                    <a:lumMod val="40000"/>
                    <a:lumOff val="60000"/>
                  </a:schemeClr>
                </a:solidFill>
              </a:rPr>
              <a:t> links</a:t>
            </a:r>
            <a:endParaRPr lang="es-E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29326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Users\jordan\Desktop\UbuntuSever.png"/>
          <p:cNvPicPr/>
          <p:nvPr/>
        </p:nvPicPr>
        <p:blipFill>
          <a:blip r:embed="rId2">
            <a:extLst>
              <a:ext uri="{28A0092B-C50C-407E-A947-70E740481C1C}">
                <a14:useLocalDpi xmlns:a14="http://schemas.microsoft.com/office/drawing/2010/main" val="0"/>
              </a:ext>
            </a:extLst>
          </a:blip>
          <a:srcRect/>
          <a:stretch>
            <a:fillRect/>
          </a:stretch>
        </p:blipFill>
        <p:spPr bwMode="auto">
          <a:xfrm>
            <a:off x="2196183" y="667152"/>
            <a:ext cx="7784944" cy="5733648"/>
          </a:xfrm>
          <a:prstGeom prst="rect">
            <a:avLst/>
          </a:prstGeom>
          <a:noFill/>
          <a:ln>
            <a:noFill/>
          </a:ln>
        </p:spPr>
      </p:pic>
    </p:spTree>
    <p:extLst>
      <p:ext uri="{BB962C8B-B14F-4D97-AF65-F5344CB8AC3E}">
        <p14:creationId xmlns:p14="http://schemas.microsoft.com/office/powerpoint/2010/main" val="291588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150597"/>
            <a:ext cx="11578107" cy="6124754"/>
          </a:xfrm>
          <a:prstGeom prst="rect">
            <a:avLst/>
          </a:prstGeom>
          <a:noFill/>
        </p:spPr>
        <p:txBody>
          <a:bodyPr wrap="square" rtlCol="0">
            <a:spAutoFit/>
          </a:bodyPr>
          <a:lstStyle/>
          <a:p>
            <a:pPr algn="just"/>
            <a:endParaRPr lang="es-ES" sz="2800" dirty="0">
              <a:latin typeface="Times New Roman" panose="02020603050405020304" pitchFamily="18" charset="0"/>
              <a:cs typeface="Times New Roman" panose="02020603050405020304" pitchFamily="18" charset="0"/>
            </a:endParaRPr>
          </a:p>
          <a:p>
            <a:pPr algn="just"/>
            <a:r>
              <a:rPr lang="es-ES" sz="2800" dirty="0">
                <a:latin typeface="Times New Roman" panose="02020603050405020304" pitchFamily="18" charset="0"/>
                <a:cs typeface="Times New Roman" panose="02020603050405020304" pitchFamily="18" charset="0"/>
              </a:rPr>
              <a:t>La licencia Apache es una descendiente de la licencias BSD, no es GPL. Esta licencia </a:t>
            </a:r>
            <a:r>
              <a:rPr lang="es-ES" sz="2800" dirty="0" smtClean="0">
                <a:latin typeface="Times New Roman" panose="02020603050405020304" pitchFamily="18" charset="0"/>
                <a:cs typeface="Times New Roman" panose="02020603050405020304" pitchFamily="18" charset="0"/>
              </a:rPr>
              <a:t>permite </a:t>
            </a:r>
            <a:r>
              <a:rPr lang="es-ES" sz="2800" dirty="0">
                <a:latin typeface="Times New Roman" panose="02020603050405020304" pitchFamily="18" charset="0"/>
                <a:cs typeface="Times New Roman" panose="02020603050405020304" pitchFamily="18" charset="0"/>
              </a:rPr>
              <a:t>hacer lo que </a:t>
            </a:r>
            <a:r>
              <a:rPr lang="es-ES" sz="2800" dirty="0" smtClean="0">
                <a:latin typeface="Times New Roman" panose="02020603050405020304" pitchFamily="18" charset="0"/>
                <a:cs typeface="Times New Roman" panose="02020603050405020304" pitchFamily="18" charset="0"/>
              </a:rPr>
              <a:t>quiera </a:t>
            </a:r>
            <a:r>
              <a:rPr lang="es-ES" sz="2800" dirty="0">
                <a:latin typeface="Times New Roman" panose="02020603050405020304" pitchFamily="18" charset="0"/>
                <a:cs typeface="Times New Roman" panose="02020603050405020304" pitchFamily="18" charset="0"/>
              </a:rPr>
              <a:t>con el código fuente (incluso </a:t>
            </a:r>
            <a:r>
              <a:rPr lang="es-ES" sz="2800" dirty="0" err="1">
                <a:latin typeface="Times New Roman" panose="02020603050405020304" pitchFamily="18" charset="0"/>
                <a:cs typeface="Times New Roman" panose="02020603050405020304" pitchFamily="18" charset="0"/>
              </a:rPr>
              <a:t>forks</a:t>
            </a:r>
            <a:r>
              <a:rPr lang="es-ES" sz="2800" dirty="0">
                <a:latin typeface="Times New Roman" panose="02020603050405020304" pitchFamily="18" charset="0"/>
                <a:cs typeface="Times New Roman" panose="02020603050405020304" pitchFamily="18" charset="0"/>
              </a:rPr>
              <a:t> y productos propietarios) siempre </a:t>
            </a:r>
            <a:r>
              <a:rPr lang="es-ES" sz="2800" dirty="0" smtClean="0">
                <a:latin typeface="Times New Roman" panose="02020603050405020304" pitchFamily="18" charset="0"/>
                <a:cs typeface="Times New Roman" panose="02020603050405020304" pitchFamily="18" charset="0"/>
              </a:rPr>
              <a:t>que se </a:t>
            </a:r>
            <a:r>
              <a:rPr lang="es-ES" sz="2800" dirty="0">
                <a:latin typeface="Times New Roman" panose="02020603050405020304" pitchFamily="18" charset="0"/>
                <a:cs typeface="Times New Roman" panose="02020603050405020304" pitchFamily="18" charset="0"/>
              </a:rPr>
              <a:t>les </a:t>
            </a:r>
            <a:r>
              <a:rPr lang="es-ES" sz="2800" dirty="0" smtClean="0">
                <a:latin typeface="Times New Roman" panose="02020603050405020304" pitchFamily="18" charset="0"/>
                <a:cs typeface="Times New Roman" panose="02020603050405020304" pitchFamily="18" charset="0"/>
              </a:rPr>
              <a:t>reconozca su trabajo (A la fundación Apache).</a:t>
            </a:r>
          </a:p>
          <a:p>
            <a:pPr algn="just"/>
            <a:endParaRPr lang="es-ES" sz="2800" dirty="0">
              <a:latin typeface="Times New Roman" panose="02020603050405020304" pitchFamily="18" charset="0"/>
              <a:cs typeface="Times New Roman" panose="02020603050405020304" pitchFamily="18" charset="0"/>
            </a:endParaRPr>
          </a:p>
          <a:p>
            <a:r>
              <a:rPr lang="es-ES" sz="2800" dirty="0">
                <a:latin typeface="Times New Roman" panose="02020603050405020304" pitchFamily="18" charset="0"/>
                <a:cs typeface="Times New Roman" panose="02020603050405020304" pitchFamily="18" charset="0"/>
              </a:rPr>
              <a:t>Apache es usado principalmente para enviar páginas web estáticas y dinámicas en la </a:t>
            </a:r>
            <a:r>
              <a:rPr lang="es-ES" sz="2800" dirty="0" err="1">
                <a:latin typeface="Times New Roman" panose="02020603050405020304" pitchFamily="18" charset="0"/>
                <a:cs typeface="Times New Roman" panose="02020603050405020304" pitchFamily="18" charset="0"/>
              </a:rPr>
              <a:t>World</a:t>
            </a:r>
            <a:r>
              <a:rPr lang="es-ES" sz="2800" dirty="0">
                <a:latin typeface="Times New Roman" panose="02020603050405020304" pitchFamily="18" charset="0"/>
                <a:cs typeface="Times New Roman" panose="02020603050405020304" pitchFamily="18" charset="0"/>
              </a:rPr>
              <a:t> Wide Web. Muchas aplicaciones web están diseñadas asumiendo como ambiente de implantación a Apache, o que utilizarán características propias de este servidor web.</a:t>
            </a:r>
          </a:p>
          <a:p>
            <a:r>
              <a:rPr lang="es-ES" sz="2800" dirty="0">
                <a:latin typeface="Times New Roman" panose="02020603050405020304" pitchFamily="18" charset="0"/>
                <a:cs typeface="Times New Roman" panose="02020603050405020304" pitchFamily="18" charset="0"/>
              </a:rPr>
              <a:t>Apache es el componente de servidor web en la popular plataforma de aplicaciones LAMP, junto a </a:t>
            </a:r>
            <a:r>
              <a:rPr lang="es-ES" sz="2800" dirty="0" err="1">
                <a:latin typeface="Times New Roman" panose="02020603050405020304" pitchFamily="18" charset="0"/>
                <a:cs typeface="Times New Roman" panose="02020603050405020304" pitchFamily="18" charset="0"/>
              </a:rPr>
              <a:t>MySQL</a:t>
            </a:r>
            <a:r>
              <a:rPr lang="es-ES" sz="2800" dirty="0">
                <a:latin typeface="Times New Roman" panose="02020603050405020304" pitchFamily="18" charset="0"/>
                <a:cs typeface="Times New Roman" panose="02020603050405020304" pitchFamily="18" charset="0"/>
              </a:rPr>
              <a:t> y los lenguajes de programación PHP/Perl/Python (y ahora </a:t>
            </a:r>
            <a:r>
              <a:rPr lang="es-ES" sz="2800" dirty="0" smtClean="0">
                <a:latin typeface="Times New Roman" panose="02020603050405020304" pitchFamily="18" charset="0"/>
                <a:cs typeface="Times New Roman" panose="02020603050405020304" pitchFamily="18" charset="0"/>
              </a:rPr>
              <a:t>también Ruby</a:t>
            </a:r>
            <a:r>
              <a:rPr lang="es-ES" sz="2800" dirty="0">
                <a:latin typeface="Times New Roman" panose="02020603050405020304" pitchFamily="18" charset="0"/>
                <a:cs typeface="Times New Roman" panose="02020603050405020304" pitchFamily="18" charset="0"/>
              </a:rPr>
              <a:t>).</a:t>
            </a:r>
          </a:p>
          <a:p>
            <a:pPr algn="just"/>
            <a:endParaRPr lang="es-E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9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3555194" y="108225"/>
            <a:ext cx="4334648" cy="923330"/>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Características</a:t>
            </a:r>
            <a:endParaRPr lang="es-ES" sz="5400" b="1" cap="none" spc="0" dirty="0">
              <a:ln w="22225">
                <a:solidFill>
                  <a:schemeClr val="accent2"/>
                </a:solidFill>
                <a:prstDash val="solid"/>
              </a:ln>
              <a:solidFill>
                <a:schemeClr val="accent2">
                  <a:lumMod val="40000"/>
                  <a:lumOff val="60000"/>
                </a:schemeClr>
              </a:solidFill>
              <a:effectLst/>
            </a:endParaRPr>
          </a:p>
        </p:txBody>
      </p:sp>
      <p:sp>
        <p:nvSpPr>
          <p:cNvPr id="2" name="CuadroTexto 1"/>
          <p:cNvSpPr txBox="1"/>
          <p:nvPr/>
        </p:nvSpPr>
        <p:spPr>
          <a:xfrm>
            <a:off x="347729" y="1031555"/>
            <a:ext cx="11423561" cy="5693866"/>
          </a:xfrm>
          <a:prstGeom prst="rect">
            <a:avLst/>
          </a:prstGeom>
          <a:noFill/>
        </p:spPr>
        <p:txBody>
          <a:bodyPr wrap="square" rtlCol="0">
            <a:spAutoFit/>
          </a:bodyPr>
          <a:lstStyle/>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Corre en una multitud de Sistemas Operativos, lo que lo hace prácticamente universal.</a:t>
            </a:r>
          </a:p>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Apache es una tecnología gratuita de código fuente abierto. El hecho de ser gratuita es importante pero no tanto como que se trate de código fuente abierto. Esto le da una transparencia a este software de manera que si queremos ver que es lo que estamos instalando como servidor , lo podemos saber, sin ningún secreto, sin ninguna puerta trasera ;).</a:t>
            </a:r>
          </a:p>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Apache es un servidor altamente configurable de diseño modular. Es muy sencillo ampliar las capacidades del servidor Web Apache. Actualmente existen muchos módulos para Apache que son adaptables a este, y están ahí para que los instalemos cuando los necesitemos. Otra cosa importante es que cualquiera que posea una experiencia decente en la programación de C o Perl puede escribir un modulo para realizar una función determinada</a:t>
            </a:r>
            <a:r>
              <a:rPr lang="es-ES" sz="2800" dirty="0" smtClean="0">
                <a:latin typeface="Times New Roman" panose="02020603050405020304" pitchFamily="18" charset="0"/>
                <a:cs typeface="Times New Roman" panose="02020603050405020304" pitchFamily="18" charset="0"/>
              </a:rPr>
              <a:t>.</a:t>
            </a:r>
            <a:endParaRPr lang="es-E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42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80816" y="245944"/>
            <a:ext cx="10994260" cy="7048083"/>
          </a:xfrm>
          <a:prstGeom prst="rect">
            <a:avLst/>
          </a:prstGeom>
          <a:noFill/>
        </p:spPr>
        <p:txBody>
          <a:bodyPr wrap="square" rtlCol="0">
            <a:spAutoFit/>
          </a:bodyPr>
          <a:lstStyle/>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Apache trabaja con gran cantidad de Perl, PHP y otros lenguajes de script. Perl destaca en el </a:t>
            </a:r>
            <a:r>
              <a:rPr lang="es-ES" sz="3200" dirty="0">
                <a:latin typeface="Times New Roman" panose="02020603050405020304" pitchFamily="18" charset="0"/>
                <a:cs typeface="Times New Roman" panose="02020603050405020304" pitchFamily="18" charset="0"/>
              </a:rPr>
              <a:t>mundo</a:t>
            </a:r>
            <a:r>
              <a:rPr lang="es-ES" sz="2800" dirty="0">
                <a:latin typeface="Times New Roman" panose="02020603050405020304" pitchFamily="18" charset="0"/>
                <a:cs typeface="Times New Roman" panose="02020603050405020304" pitchFamily="18" charset="0"/>
              </a:rPr>
              <a:t> del script y Apache utiliza su parte del pastel de Perl tanto con soporte CGI como con soporte </a:t>
            </a:r>
            <a:r>
              <a:rPr lang="es-ES" sz="2800" dirty="0" err="1">
                <a:latin typeface="Times New Roman" panose="02020603050405020304" pitchFamily="18" charset="0"/>
                <a:cs typeface="Times New Roman" panose="02020603050405020304" pitchFamily="18" charset="0"/>
              </a:rPr>
              <a:t>mod</a:t>
            </a:r>
            <a:r>
              <a:rPr lang="es-ES" sz="2800" dirty="0">
                <a:latin typeface="Times New Roman" panose="02020603050405020304" pitchFamily="18" charset="0"/>
                <a:cs typeface="Times New Roman" panose="02020603050405020304" pitchFamily="18" charset="0"/>
              </a:rPr>
              <a:t> </a:t>
            </a:r>
            <a:r>
              <a:rPr lang="es-ES" sz="2800" dirty="0" err="1">
                <a:latin typeface="Times New Roman" panose="02020603050405020304" pitchFamily="18" charset="0"/>
                <a:cs typeface="Times New Roman" panose="02020603050405020304" pitchFamily="18" charset="0"/>
              </a:rPr>
              <a:t>perl</a:t>
            </a:r>
            <a:r>
              <a:rPr lang="es-ES" sz="2800" dirty="0">
                <a:latin typeface="Times New Roman" panose="02020603050405020304" pitchFamily="18" charset="0"/>
                <a:cs typeface="Times New Roman" panose="02020603050405020304" pitchFamily="18" charset="0"/>
              </a:rPr>
              <a:t>. También trabaja con Java y páginas </a:t>
            </a:r>
            <a:r>
              <a:rPr lang="es-ES" sz="2800" dirty="0" err="1">
                <a:latin typeface="Times New Roman" panose="02020603050405020304" pitchFamily="18" charset="0"/>
                <a:cs typeface="Times New Roman" panose="02020603050405020304" pitchFamily="18" charset="0"/>
              </a:rPr>
              <a:t>jsp</a:t>
            </a:r>
            <a:r>
              <a:rPr lang="es-ES" sz="2800" dirty="0">
                <a:latin typeface="Times New Roman" panose="02020603050405020304" pitchFamily="18" charset="0"/>
                <a:cs typeface="Times New Roman" panose="02020603050405020304" pitchFamily="18" charset="0"/>
              </a:rPr>
              <a:t>. Teniendo todo el soporte que se necesita para tener páginas dinámicas.</a:t>
            </a:r>
          </a:p>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Apache te permite personalizar la respuesta ante los posibles errores que se puedan dar en el servidor. Es posible configurar Apache para que ejecute un determinado script cuando ocurra un error en concreto.</a:t>
            </a:r>
          </a:p>
          <a:p>
            <a:pPr marL="285750" indent="-285750" algn="just">
              <a:buFont typeface="Arial" panose="020B0604020202020204" pitchFamily="34" charset="0"/>
              <a:buChar char="•"/>
            </a:pPr>
            <a:r>
              <a:rPr lang="es-ES" sz="2800" dirty="0">
                <a:latin typeface="Times New Roman" panose="02020603050405020304" pitchFamily="18" charset="0"/>
                <a:cs typeface="Times New Roman" panose="02020603050405020304" pitchFamily="18" charset="0"/>
              </a:rPr>
              <a:t>Tiene una alta </a:t>
            </a:r>
            <a:r>
              <a:rPr lang="es-ES" sz="2800" dirty="0" err="1">
                <a:latin typeface="Times New Roman" panose="02020603050405020304" pitchFamily="18" charset="0"/>
                <a:cs typeface="Times New Roman" panose="02020603050405020304" pitchFamily="18" charset="0"/>
              </a:rPr>
              <a:t>configurabilidad</a:t>
            </a:r>
            <a:r>
              <a:rPr lang="es-ES" sz="2800" dirty="0">
                <a:latin typeface="Times New Roman" panose="02020603050405020304" pitchFamily="18" charset="0"/>
                <a:cs typeface="Times New Roman" panose="02020603050405020304" pitchFamily="18" charset="0"/>
              </a:rPr>
              <a:t> en la creación y gestión de </a:t>
            </a:r>
            <a:r>
              <a:rPr lang="es-ES" sz="2800" dirty="0" err="1">
                <a:latin typeface="Times New Roman" panose="02020603050405020304" pitchFamily="18" charset="0"/>
                <a:cs typeface="Times New Roman" panose="02020603050405020304" pitchFamily="18" charset="0"/>
              </a:rPr>
              <a:t>logs</a:t>
            </a:r>
            <a:r>
              <a:rPr lang="es-ES" sz="2800" dirty="0">
                <a:latin typeface="Times New Roman" panose="02020603050405020304" pitchFamily="18" charset="0"/>
                <a:cs typeface="Times New Roman" panose="02020603050405020304" pitchFamily="18" charset="0"/>
              </a:rPr>
              <a:t>. Apache permite la creación de ficheros de log a medida del administrador, de este modo puedes tener un mayor control sobre lo que sucede en tu servidor </a:t>
            </a:r>
            <a:r>
              <a:rPr lang="es-ES" sz="28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s-ES" sz="2800" dirty="0" smtClean="0">
                <a:latin typeface="Times New Roman" panose="02020603050405020304" pitchFamily="18" charset="0"/>
                <a:cs typeface="Times New Roman" panose="02020603050405020304" pitchFamily="18" charset="0"/>
              </a:rPr>
              <a:t>Apache </a:t>
            </a:r>
            <a:r>
              <a:rPr lang="es-ES" sz="2800" dirty="0">
                <a:latin typeface="Times New Roman" panose="02020603050405020304" pitchFamily="18" charset="0"/>
                <a:cs typeface="Times New Roman" panose="02020603050405020304" pitchFamily="18" charset="0"/>
              </a:rPr>
              <a:t>presenta entre otras características altamente configurables, bases de datos de autenticación y negociado de contenido, pero fue criticado por la falta de una interfaz gráfica que ayude en su configuración.</a:t>
            </a:r>
          </a:p>
          <a:p>
            <a:r>
              <a:rPr lang="es-ES" sz="2800" dirty="0">
                <a:latin typeface="Times New Roman" panose="02020603050405020304" pitchFamily="18" charset="0"/>
                <a:cs typeface="Times New Roman" panose="02020603050405020304" pitchFamily="18" charset="0"/>
              </a:rPr>
              <a:t/>
            </a:r>
            <a:br>
              <a:rPr lang="es-ES" sz="2800" dirty="0">
                <a:latin typeface="Times New Roman" panose="02020603050405020304" pitchFamily="18" charset="0"/>
                <a:cs typeface="Times New Roman" panose="02020603050405020304" pitchFamily="18" charset="0"/>
              </a:rPr>
            </a:br>
            <a:endParaRPr lang="es-E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73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446987" y="-1399"/>
            <a:ext cx="6684136" cy="1754326"/>
          </a:xfrm>
          <a:prstGeom prst="rect">
            <a:avLst/>
          </a:prstGeom>
          <a:noFill/>
        </p:spPr>
        <p:txBody>
          <a:bodyPr wrap="square" lIns="91440" tIns="45720" rIns="91440" bIns="45720">
            <a:spAutoFit/>
          </a:bodyPr>
          <a:lstStyle/>
          <a:p>
            <a:pPr algn="ctr"/>
            <a:r>
              <a:rPr lang="es-CO" sz="5400" b="1" dirty="0" smtClean="0">
                <a:ln w="22225">
                  <a:solidFill>
                    <a:schemeClr val="accent2"/>
                  </a:solidFill>
                  <a:prstDash val="solid"/>
                </a:ln>
                <a:solidFill>
                  <a:schemeClr val="accent2">
                    <a:lumMod val="40000"/>
                    <a:lumOff val="60000"/>
                  </a:schemeClr>
                </a:solidFill>
              </a:rPr>
              <a:t>Módulos</a:t>
            </a:r>
            <a:endParaRPr lang="es-CO" sz="5400" b="1" dirty="0">
              <a:ln w="22225">
                <a:solidFill>
                  <a:schemeClr val="accent2"/>
                </a:solidFill>
                <a:prstDash val="solid"/>
              </a:ln>
              <a:solidFill>
                <a:schemeClr val="accent2">
                  <a:lumMod val="40000"/>
                  <a:lumOff val="60000"/>
                </a:schemeClr>
              </a:solidFill>
            </a:endParaRPr>
          </a:p>
          <a:p>
            <a:pPr algn="ctr"/>
            <a:endParaRPr lang="es-ES" sz="5400" b="1" cap="none" spc="0" dirty="0">
              <a:ln w="22225">
                <a:solidFill>
                  <a:schemeClr val="accent2"/>
                </a:solidFill>
                <a:prstDash val="solid"/>
              </a:ln>
              <a:solidFill>
                <a:schemeClr val="accent2">
                  <a:lumMod val="40000"/>
                  <a:lumOff val="60000"/>
                </a:schemeClr>
              </a:solidFill>
              <a:effectLst/>
            </a:endParaRPr>
          </a:p>
        </p:txBody>
      </p:sp>
      <p:sp>
        <p:nvSpPr>
          <p:cNvPr id="3" name="CuadroTexto 2"/>
          <p:cNvSpPr txBox="1"/>
          <p:nvPr/>
        </p:nvSpPr>
        <p:spPr>
          <a:xfrm>
            <a:off x="721216" y="759854"/>
            <a:ext cx="10779617" cy="6370975"/>
          </a:xfrm>
          <a:prstGeom prst="rect">
            <a:avLst/>
          </a:prstGeom>
          <a:noFill/>
        </p:spPr>
        <p:txBody>
          <a:bodyPr wrap="square" rtlCol="0">
            <a:spAutoFit/>
          </a:bodyPr>
          <a:lstStyle/>
          <a:p>
            <a:pPr algn="just"/>
            <a:r>
              <a:rPr lang="es-ES" sz="2400" dirty="0">
                <a:latin typeface="Times New Roman" panose="02020603050405020304" pitchFamily="18" charset="0"/>
                <a:cs typeface="Times New Roman" panose="02020603050405020304" pitchFamily="18" charset="0"/>
              </a:rPr>
              <a:t>La arquitectura del servidor Apache es muy modular. El servidor consta de una sección </a:t>
            </a:r>
            <a:r>
              <a:rPr lang="es-ES" sz="2400" dirty="0" err="1">
                <a:latin typeface="Times New Roman" panose="02020603050405020304" pitchFamily="18" charset="0"/>
                <a:cs typeface="Times New Roman" panose="02020603050405020304" pitchFamily="18" charset="0"/>
              </a:rPr>
              <a:t>core</a:t>
            </a:r>
            <a:r>
              <a:rPr lang="es-ES" sz="2400" dirty="0">
                <a:latin typeface="Times New Roman" panose="02020603050405020304" pitchFamily="18" charset="0"/>
                <a:cs typeface="Times New Roman" panose="02020603050405020304" pitchFamily="18" charset="0"/>
              </a:rPr>
              <a:t> y diversos módulos que aportan mucha de la funcionalidad que podría considerarse básica para un servidor web. Algunos de estos módulos son:</a:t>
            </a:r>
          </a:p>
          <a:p>
            <a:pPr algn="just"/>
            <a:endParaRPr lang="es-ES" sz="2400" dirty="0">
              <a:latin typeface="Times New Roman" panose="02020603050405020304" pitchFamily="18" charset="0"/>
              <a:cs typeface="Times New Roman" panose="02020603050405020304" pitchFamily="18" charset="0"/>
            </a:endParaRPr>
          </a:p>
          <a:p>
            <a:pPr algn="just"/>
            <a:r>
              <a:rPr lang="es-ES" sz="2400" dirty="0" err="1">
                <a:latin typeface="Times New Roman" panose="02020603050405020304" pitchFamily="18" charset="0"/>
                <a:cs typeface="Times New Roman" panose="02020603050405020304" pitchFamily="18" charset="0"/>
              </a:rPr>
              <a:t>mod_ssl</a:t>
            </a:r>
            <a:r>
              <a:rPr lang="es-ES" sz="2400" dirty="0">
                <a:latin typeface="Times New Roman" panose="02020603050405020304" pitchFamily="18" charset="0"/>
                <a:cs typeface="Times New Roman" panose="02020603050405020304" pitchFamily="18" charset="0"/>
              </a:rPr>
              <a:t> - Comunicaciones Seguras vía TLS.</a:t>
            </a:r>
          </a:p>
          <a:p>
            <a:pPr algn="just"/>
            <a:r>
              <a:rPr lang="es-ES" sz="2400" dirty="0" err="1">
                <a:latin typeface="Times New Roman" panose="02020603050405020304" pitchFamily="18" charset="0"/>
                <a:cs typeface="Times New Roman" panose="02020603050405020304" pitchFamily="18" charset="0"/>
              </a:rPr>
              <a:t>mod_rewrite</a:t>
            </a:r>
            <a:r>
              <a:rPr lang="es-ES" sz="2400" dirty="0">
                <a:latin typeface="Times New Roman" panose="02020603050405020304" pitchFamily="18" charset="0"/>
                <a:cs typeface="Times New Roman" panose="02020603050405020304" pitchFamily="18" charset="0"/>
              </a:rPr>
              <a:t> - reescritura de direcciones (generalmente utilizado para transformar páginas dinámicas como </a:t>
            </a:r>
            <a:r>
              <a:rPr lang="es-ES" sz="2400" dirty="0" err="1">
                <a:latin typeface="Times New Roman" panose="02020603050405020304" pitchFamily="18" charset="0"/>
                <a:cs typeface="Times New Roman" panose="02020603050405020304" pitchFamily="18" charset="0"/>
              </a:rPr>
              <a:t>php</a:t>
            </a:r>
            <a:r>
              <a:rPr lang="es-ES" sz="2400" dirty="0">
                <a:latin typeface="Times New Roman" panose="02020603050405020304" pitchFamily="18" charset="0"/>
                <a:cs typeface="Times New Roman" panose="02020603050405020304" pitchFamily="18" charset="0"/>
              </a:rPr>
              <a:t> en páginas estáticas </a:t>
            </a:r>
            <a:r>
              <a:rPr lang="es-ES" sz="2400" dirty="0" err="1">
                <a:latin typeface="Times New Roman" panose="02020603050405020304" pitchFamily="18" charset="0"/>
                <a:cs typeface="Times New Roman" panose="02020603050405020304" pitchFamily="18" charset="0"/>
              </a:rPr>
              <a:t>html</a:t>
            </a:r>
            <a:r>
              <a:rPr lang="es-ES" sz="2400" dirty="0">
                <a:latin typeface="Times New Roman" panose="02020603050405020304" pitchFamily="18" charset="0"/>
                <a:cs typeface="Times New Roman" panose="02020603050405020304" pitchFamily="18" charset="0"/>
              </a:rPr>
              <a:t> para así engañar a los navegantes o a los motores de búsqueda en cuanto a cómo fueron desarrolladas estas páginas).</a:t>
            </a:r>
          </a:p>
          <a:p>
            <a:pPr algn="just"/>
            <a:r>
              <a:rPr lang="es-ES" sz="2400" dirty="0" err="1">
                <a:latin typeface="Times New Roman" panose="02020603050405020304" pitchFamily="18" charset="0"/>
                <a:cs typeface="Times New Roman" panose="02020603050405020304" pitchFamily="18" charset="0"/>
              </a:rPr>
              <a:t>mod_dav</a:t>
            </a:r>
            <a:r>
              <a:rPr lang="es-ES" sz="2400" dirty="0">
                <a:latin typeface="Times New Roman" panose="02020603050405020304" pitchFamily="18" charset="0"/>
                <a:cs typeface="Times New Roman" panose="02020603050405020304" pitchFamily="18" charset="0"/>
              </a:rPr>
              <a:t> - Soporte del protocolo </a:t>
            </a:r>
            <a:r>
              <a:rPr lang="es-ES" sz="2400" dirty="0" err="1">
                <a:latin typeface="Times New Roman" panose="02020603050405020304" pitchFamily="18" charset="0"/>
                <a:cs typeface="Times New Roman" panose="02020603050405020304" pitchFamily="18" charset="0"/>
              </a:rPr>
              <a:t>WebDAV</a:t>
            </a:r>
            <a:r>
              <a:rPr lang="es-ES" sz="2400" dirty="0">
                <a:latin typeface="Times New Roman" panose="02020603050405020304" pitchFamily="18" charset="0"/>
                <a:cs typeface="Times New Roman" panose="02020603050405020304" pitchFamily="18" charset="0"/>
              </a:rPr>
              <a:t> (RFC 2518).</a:t>
            </a:r>
          </a:p>
          <a:p>
            <a:pPr algn="just"/>
            <a:r>
              <a:rPr lang="es-ES" sz="2400" dirty="0" err="1">
                <a:latin typeface="Times New Roman" panose="02020603050405020304" pitchFamily="18" charset="0"/>
                <a:cs typeface="Times New Roman" panose="02020603050405020304" pitchFamily="18" charset="0"/>
              </a:rPr>
              <a:t>mod_deflate</a:t>
            </a:r>
            <a:r>
              <a:rPr lang="es-ES" sz="2400" dirty="0">
                <a:latin typeface="Times New Roman" panose="02020603050405020304" pitchFamily="18" charset="0"/>
                <a:cs typeface="Times New Roman" panose="02020603050405020304" pitchFamily="18" charset="0"/>
              </a:rPr>
              <a:t> - Compresión transparente con el algoritmo </a:t>
            </a:r>
            <a:r>
              <a:rPr lang="es-ES" sz="2400" dirty="0" err="1">
                <a:latin typeface="Times New Roman" panose="02020603050405020304" pitchFamily="18" charset="0"/>
                <a:cs typeface="Times New Roman" panose="02020603050405020304" pitchFamily="18" charset="0"/>
              </a:rPr>
              <a:t>deflate</a:t>
            </a:r>
            <a:r>
              <a:rPr lang="es-ES" sz="2400" dirty="0">
                <a:latin typeface="Times New Roman" panose="02020603050405020304" pitchFamily="18" charset="0"/>
                <a:cs typeface="Times New Roman" panose="02020603050405020304" pitchFamily="18" charset="0"/>
              </a:rPr>
              <a:t> del contenido enviado al cliente.</a:t>
            </a:r>
          </a:p>
          <a:p>
            <a:pPr algn="just"/>
            <a:r>
              <a:rPr lang="es-ES" sz="2400" dirty="0" err="1">
                <a:latin typeface="Times New Roman" panose="02020603050405020304" pitchFamily="18" charset="0"/>
                <a:cs typeface="Times New Roman" panose="02020603050405020304" pitchFamily="18" charset="0"/>
              </a:rPr>
              <a:t>mod_auth_ldap</a:t>
            </a:r>
            <a:r>
              <a:rPr lang="es-ES" sz="2400" dirty="0">
                <a:latin typeface="Times New Roman" panose="02020603050405020304" pitchFamily="18" charset="0"/>
                <a:cs typeface="Times New Roman" panose="02020603050405020304" pitchFamily="18" charset="0"/>
              </a:rPr>
              <a:t> - Permite autentificar usuarios contra un servidor LDAP.</a:t>
            </a:r>
          </a:p>
          <a:p>
            <a:pPr algn="just"/>
            <a:r>
              <a:rPr lang="es-ES" sz="2400" dirty="0" err="1">
                <a:latin typeface="Times New Roman" panose="02020603050405020304" pitchFamily="18" charset="0"/>
                <a:cs typeface="Times New Roman" panose="02020603050405020304" pitchFamily="18" charset="0"/>
              </a:rPr>
              <a:t>mod_proxy_ajp</a:t>
            </a:r>
            <a:r>
              <a:rPr lang="es-ES" sz="2400" dirty="0">
                <a:latin typeface="Times New Roman" panose="02020603050405020304" pitchFamily="18" charset="0"/>
                <a:cs typeface="Times New Roman" panose="02020603050405020304" pitchFamily="18" charset="0"/>
              </a:rPr>
              <a:t> - Conector para enlazar con el servidor </a:t>
            </a:r>
            <a:r>
              <a:rPr lang="es-ES" sz="2400" dirty="0" err="1">
                <a:latin typeface="Times New Roman" panose="02020603050405020304" pitchFamily="18" charset="0"/>
                <a:cs typeface="Times New Roman" panose="02020603050405020304" pitchFamily="18" charset="0"/>
              </a:rPr>
              <a:t>Jakarta</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Tomcat</a:t>
            </a:r>
            <a:r>
              <a:rPr lang="es-ES" sz="2400" dirty="0">
                <a:latin typeface="Times New Roman" panose="02020603050405020304" pitchFamily="18" charset="0"/>
                <a:cs typeface="Times New Roman" panose="02020603050405020304" pitchFamily="18" charset="0"/>
              </a:rPr>
              <a:t> de páginas dinámicas en Java (</a:t>
            </a:r>
            <a:r>
              <a:rPr lang="es-ES" sz="2400" dirty="0" err="1">
                <a:latin typeface="Times New Roman" panose="02020603050405020304" pitchFamily="18" charset="0"/>
                <a:cs typeface="Times New Roman" panose="02020603050405020304" pitchFamily="18" charset="0"/>
              </a:rPr>
              <a:t>servlets</a:t>
            </a:r>
            <a:r>
              <a:rPr lang="es-ES" sz="2400" dirty="0">
                <a:latin typeface="Times New Roman" panose="02020603050405020304" pitchFamily="18" charset="0"/>
                <a:cs typeface="Times New Roman" panose="02020603050405020304" pitchFamily="18" charset="0"/>
              </a:rPr>
              <a:t> y JSP).</a:t>
            </a:r>
          </a:p>
          <a:p>
            <a:pPr algn="just"/>
            <a:r>
              <a:rPr lang="es-ES" sz="2400" dirty="0" err="1">
                <a:latin typeface="Times New Roman" panose="02020603050405020304" pitchFamily="18" charset="0"/>
                <a:cs typeface="Times New Roman" panose="02020603050405020304" pitchFamily="18" charset="0"/>
              </a:rPr>
              <a:t>mod_cfml</a:t>
            </a:r>
            <a:r>
              <a:rPr lang="es-ES" sz="2400" dirty="0">
                <a:latin typeface="Times New Roman" panose="02020603050405020304" pitchFamily="18" charset="0"/>
                <a:cs typeface="Times New Roman" panose="02020603050405020304" pitchFamily="18" charset="0"/>
              </a:rPr>
              <a:t> - Conector CFML usado por </a:t>
            </a:r>
            <a:r>
              <a:rPr lang="es-ES" sz="2400" dirty="0" err="1">
                <a:latin typeface="Times New Roman" panose="02020603050405020304" pitchFamily="18" charset="0"/>
                <a:cs typeface="Times New Roman" panose="02020603050405020304" pitchFamily="18" charset="0"/>
              </a:rPr>
              <a:t>Railo</a:t>
            </a:r>
            <a:r>
              <a:rPr lang="es-ES" sz="2400" dirty="0">
                <a:latin typeface="Times New Roman" panose="02020603050405020304" pitchFamily="18" charset="0"/>
                <a:cs typeface="Times New Roman" panose="02020603050405020304" pitchFamily="18" charset="0"/>
              </a:rPr>
              <a:t>.</a:t>
            </a:r>
          </a:p>
          <a:p>
            <a:pPr algn="just"/>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31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98490" y="592429"/>
            <a:ext cx="10534918" cy="5693866"/>
          </a:xfrm>
          <a:prstGeom prst="rect">
            <a:avLst/>
          </a:prstGeom>
          <a:noFill/>
        </p:spPr>
        <p:txBody>
          <a:bodyPr wrap="square" rtlCol="0">
            <a:spAutoFit/>
          </a:bodyPr>
          <a:lstStyle/>
          <a:p>
            <a:pPr algn="just"/>
            <a:r>
              <a:rPr lang="es-ES" sz="2800" dirty="0">
                <a:latin typeface="Times New Roman" panose="02020603050405020304" pitchFamily="18" charset="0"/>
                <a:cs typeface="Times New Roman" panose="02020603050405020304" pitchFamily="18" charset="0"/>
              </a:rPr>
              <a:t>El servidor de base puede ser extendido con la inclusión de módulos externos entre los cuales se encuentran:</a:t>
            </a:r>
          </a:p>
          <a:p>
            <a:pPr algn="just"/>
            <a:endParaRPr lang="es-ES" sz="2800" dirty="0">
              <a:latin typeface="Times New Roman" panose="02020603050405020304" pitchFamily="18" charset="0"/>
              <a:cs typeface="Times New Roman" panose="02020603050405020304" pitchFamily="18" charset="0"/>
            </a:endParaRPr>
          </a:p>
          <a:p>
            <a:pPr algn="just"/>
            <a:r>
              <a:rPr lang="es-ES" sz="2800" dirty="0" err="1">
                <a:latin typeface="Times New Roman" panose="02020603050405020304" pitchFamily="18" charset="0"/>
                <a:cs typeface="Times New Roman" panose="02020603050405020304" pitchFamily="18" charset="0"/>
              </a:rPr>
              <a:t>mod_cband</a:t>
            </a:r>
            <a:r>
              <a:rPr lang="es-ES" sz="2800" dirty="0">
                <a:latin typeface="Times New Roman" panose="02020603050405020304" pitchFamily="18" charset="0"/>
                <a:cs typeface="Times New Roman" panose="02020603050405020304" pitchFamily="18" charset="0"/>
              </a:rPr>
              <a:t> - Control de tráfico y limitador de ancho de banda.</a:t>
            </a:r>
          </a:p>
          <a:p>
            <a:pPr algn="just"/>
            <a:r>
              <a:rPr lang="es-ES" sz="2800" dirty="0" err="1">
                <a:latin typeface="Times New Roman" panose="02020603050405020304" pitchFamily="18" charset="0"/>
                <a:cs typeface="Times New Roman" panose="02020603050405020304" pitchFamily="18" charset="0"/>
              </a:rPr>
              <a:t>mod_perl</a:t>
            </a:r>
            <a:r>
              <a:rPr lang="es-ES" sz="2800" dirty="0">
                <a:latin typeface="Times New Roman" panose="02020603050405020304" pitchFamily="18" charset="0"/>
                <a:cs typeface="Times New Roman" panose="02020603050405020304" pitchFamily="18" charset="0"/>
              </a:rPr>
              <a:t> - Páginas dinámicas en Perl.</a:t>
            </a:r>
          </a:p>
          <a:p>
            <a:pPr algn="just"/>
            <a:r>
              <a:rPr lang="es-ES" sz="2800" dirty="0" err="1">
                <a:latin typeface="Times New Roman" panose="02020603050405020304" pitchFamily="18" charset="0"/>
                <a:cs typeface="Times New Roman" panose="02020603050405020304" pitchFamily="18" charset="0"/>
              </a:rPr>
              <a:t>mod_php</a:t>
            </a:r>
            <a:r>
              <a:rPr lang="es-ES" sz="2800" dirty="0">
                <a:latin typeface="Times New Roman" panose="02020603050405020304" pitchFamily="18" charset="0"/>
                <a:cs typeface="Times New Roman" panose="02020603050405020304" pitchFamily="18" charset="0"/>
              </a:rPr>
              <a:t> - Páginas dinámicas en PHP.</a:t>
            </a:r>
          </a:p>
          <a:p>
            <a:pPr algn="just"/>
            <a:r>
              <a:rPr lang="es-ES" sz="2800" dirty="0" err="1">
                <a:latin typeface="Times New Roman" panose="02020603050405020304" pitchFamily="18" charset="0"/>
                <a:cs typeface="Times New Roman" panose="02020603050405020304" pitchFamily="18" charset="0"/>
              </a:rPr>
              <a:t>mod_python</a:t>
            </a:r>
            <a:r>
              <a:rPr lang="es-ES" sz="2800" dirty="0">
                <a:latin typeface="Times New Roman" panose="02020603050405020304" pitchFamily="18" charset="0"/>
                <a:cs typeface="Times New Roman" panose="02020603050405020304" pitchFamily="18" charset="0"/>
              </a:rPr>
              <a:t> - Páginas dinámicas en Python.</a:t>
            </a:r>
          </a:p>
          <a:p>
            <a:pPr algn="just"/>
            <a:r>
              <a:rPr lang="es-ES" sz="2800" dirty="0" err="1">
                <a:latin typeface="Times New Roman" panose="02020603050405020304" pitchFamily="18" charset="0"/>
                <a:cs typeface="Times New Roman" panose="02020603050405020304" pitchFamily="18" charset="0"/>
              </a:rPr>
              <a:t>mod_rexx</a:t>
            </a:r>
            <a:r>
              <a:rPr lang="es-ES" sz="2800" dirty="0">
                <a:latin typeface="Times New Roman" panose="02020603050405020304" pitchFamily="18" charset="0"/>
                <a:cs typeface="Times New Roman" panose="02020603050405020304" pitchFamily="18" charset="0"/>
              </a:rPr>
              <a:t> - Páginas dinámicas en REXX y </a:t>
            </a:r>
            <a:r>
              <a:rPr lang="es-ES" sz="2800" dirty="0" err="1">
                <a:latin typeface="Times New Roman" panose="02020603050405020304" pitchFamily="18" charset="0"/>
                <a:cs typeface="Times New Roman" panose="02020603050405020304" pitchFamily="18" charset="0"/>
              </a:rPr>
              <a:t>Object</a:t>
            </a:r>
            <a:r>
              <a:rPr lang="es-ES" sz="2800" dirty="0">
                <a:latin typeface="Times New Roman" panose="02020603050405020304" pitchFamily="18" charset="0"/>
                <a:cs typeface="Times New Roman" panose="02020603050405020304" pitchFamily="18" charset="0"/>
              </a:rPr>
              <a:t> REXX.</a:t>
            </a:r>
          </a:p>
          <a:p>
            <a:pPr algn="just"/>
            <a:r>
              <a:rPr lang="es-ES" sz="2800" dirty="0" err="1">
                <a:latin typeface="Times New Roman" panose="02020603050405020304" pitchFamily="18" charset="0"/>
                <a:cs typeface="Times New Roman" panose="02020603050405020304" pitchFamily="18" charset="0"/>
              </a:rPr>
              <a:t>mod_ruby</a:t>
            </a:r>
            <a:r>
              <a:rPr lang="es-ES" sz="2800" dirty="0">
                <a:latin typeface="Times New Roman" panose="02020603050405020304" pitchFamily="18" charset="0"/>
                <a:cs typeface="Times New Roman" panose="02020603050405020304" pitchFamily="18" charset="0"/>
              </a:rPr>
              <a:t> - Páginas dinámicas en Ruby.</a:t>
            </a:r>
          </a:p>
          <a:p>
            <a:pPr algn="just"/>
            <a:r>
              <a:rPr lang="es-ES" sz="2800" dirty="0" err="1">
                <a:latin typeface="Times New Roman" panose="02020603050405020304" pitchFamily="18" charset="0"/>
                <a:cs typeface="Times New Roman" panose="02020603050405020304" pitchFamily="18" charset="0"/>
              </a:rPr>
              <a:t>mod_aspdotnet</a:t>
            </a:r>
            <a:r>
              <a:rPr lang="es-ES" sz="2800" dirty="0">
                <a:latin typeface="Times New Roman" panose="02020603050405020304" pitchFamily="18" charset="0"/>
                <a:cs typeface="Times New Roman" panose="02020603050405020304" pitchFamily="18" charset="0"/>
              </a:rPr>
              <a:t> - Páginas dinámicas en .NET de Microsoft (Módulo retirado).</a:t>
            </a:r>
          </a:p>
          <a:p>
            <a:pPr algn="just"/>
            <a:r>
              <a:rPr lang="es-ES" sz="2800" dirty="0" err="1">
                <a:latin typeface="Times New Roman" panose="02020603050405020304" pitchFamily="18" charset="0"/>
                <a:cs typeface="Times New Roman" panose="02020603050405020304" pitchFamily="18" charset="0"/>
              </a:rPr>
              <a:t>mod_mono</a:t>
            </a:r>
            <a:r>
              <a:rPr lang="es-ES" sz="2800" dirty="0">
                <a:latin typeface="Times New Roman" panose="02020603050405020304" pitchFamily="18" charset="0"/>
                <a:cs typeface="Times New Roman" panose="02020603050405020304" pitchFamily="18" charset="0"/>
              </a:rPr>
              <a:t> - Páginas dinámicas en Mono</a:t>
            </a:r>
          </a:p>
          <a:p>
            <a:pPr algn="just"/>
            <a:r>
              <a:rPr lang="es-ES" sz="2800" dirty="0" err="1">
                <a:latin typeface="Times New Roman" panose="02020603050405020304" pitchFamily="18" charset="0"/>
                <a:cs typeface="Times New Roman" panose="02020603050405020304" pitchFamily="18" charset="0"/>
              </a:rPr>
              <a:t>mod_security</a:t>
            </a:r>
            <a:r>
              <a:rPr lang="es-ES" sz="2800" dirty="0">
                <a:latin typeface="Times New Roman" panose="02020603050405020304" pitchFamily="18" charset="0"/>
                <a:cs typeface="Times New Roman" panose="02020603050405020304" pitchFamily="18" charset="0"/>
              </a:rPr>
              <a:t> - Filtrado a nivel de aplicación, para seguridad.</a:t>
            </a:r>
          </a:p>
        </p:txBody>
      </p:sp>
    </p:spTree>
    <p:extLst>
      <p:ext uri="{BB962C8B-B14F-4D97-AF65-F5344CB8AC3E}">
        <p14:creationId xmlns:p14="http://schemas.microsoft.com/office/powerpoint/2010/main" val="271860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410814" y="321429"/>
            <a:ext cx="7033272" cy="1754326"/>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Instalación </a:t>
            </a:r>
            <a:r>
              <a:rPr lang="es-ES" sz="5400" b="1" dirty="0" smtClean="0">
                <a:ln w="22225">
                  <a:solidFill>
                    <a:schemeClr val="accent2"/>
                  </a:solidFill>
                  <a:prstDash val="solid"/>
                </a:ln>
                <a:solidFill>
                  <a:schemeClr val="accent2">
                    <a:lumMod val="40000"/>
                    <a:lumOff val="60000"/>
                  </a:schemeClr>
                </a:solidFill>
              </a:rPr>
              <a:t>en Windows</a:t>
            </a:r>
            <a:endParaRPr lang="es-CO" sz="5400" b="1" dirty="0">
              <a:ln w="22225">
                <a:solidFill>
                  <a:schemeClr val="accent2"/>
                </a:solidFill>
                <a:prstDash val="solid"/>
              </a:ln>
              <a:solidFill>
                <a:schemeClr val="accent2">
                  <a:lumMod val="40000"/>
                  <a:lumOff val="60000"/>
                </a:schemeClr>
              </a:solidFill>
            </a:endParaRPr>
          </a:p>
          <a:p>
            <a:pPr algn="ctr"/>
            <a:endParaRPr lang="es-ES" sz="5400" b="1" cap="none" spc="0" dirty="0">
              <a:ln w="22225">
                <a:solidFill>
                  <a:schemeClr val="accent2"/>
                </a:solidFill>
                <a:prstDash val="solid"/>
              </a:ln>
              <a:solidFill>
                <a:schemeClr val="accent2">
                  <a:lumMod val="40000"/>
                  <a:lumOff val="60000"/>
                </a:schemeClr>
              </a:solidFill>
              <a:effectLst/>
            </a:endParaRPr>
          </a:p>
        </p:txBody>
      </p:sp>
      <p:sp>
        <p:nvSpPr>
          <p:cNvPr id="10" name="Rectángulo 9"/>
          <p:cNvSpPr/>
          <p:nvPr/>
        </p:nvSpPr>
        <p:spPr>
          <a:xfrm>
            <a:off x="1198977" y="1868112"/>
            <a:ext cx="8068278" cy="861774"/>
          </a:xfrm>
          <a:prstGeom prst="rect">
            <a:avLst/>
          </a:prstGeom>
          <a:noFill/>
        </p:spPr>
        <p:txBody>
          <a:bodyPr wrap="square" lIns="91440" tIns="45720" rIns="91440" bIns="45720">
            <a:spAutoFit/>
          </a:bodyPr>
          <a:lstStyle/>
          <a:p>
            <a:endParaRPr lang="es-ES" sz="2500" b="1" cap="none" spc="0" dirty="0" smtClean="0">
              <a:ln w="22225">
                <a:solidFill>
                  <a:schemeClr val="accent2"/>
                </a:solidFill>
                <a:prstDash val="solid"/>
              </a:ln>
              <a:solidFill>
                <a:schemeClr val="accent2">
                  <a:lumMod val="40000"/>
                  <a:lumOff val="60000"/>
                </a:schemeClr>
              </a:solidFill>
              <a:effectLst/>
            </a:endParaRPr>
          </a:p>
          <a:p>
            <a:r>
              <a:rPr lang="es-ES" sz="2500" b="1" cap="none" spc="0" dirty="0" smtClean="0">
                <a:ln w="22225">
                  <a:solidFill>
                    <a:schemeClr val="accent2"/>
                  </a:solidFill>
                  <a:prstDash val="solid"/>
                </a:ln>
                <a:solidFill>
                  <a:schemeClr val="accent2">
                    <a:lumMod val="40000"/>
                    <a:lumOff val="60000"/>
                  </a:schemeClr>
                </a:solidFill>
                <a:effectLst/>
              </a:rPr>
              <a:t> </a:t>
            </a:r>
            <a:endParaRPr lang="es-ES" sz="2500" b="1" cap="none" spc="0" dirty="0">
              <a:ln w="22225">
                <a:solidFill>
                  <a:schemeClr val="accent2"/>
                </a:solidFill>
                <a:prstDash val="solid"/>
              </a:ln>
              <a:solidFill>
                <a:schemeClr val="accent2">
                  <a:lumMod val="40000"/>
                  <a:lumOff val="60000"/>
                </a:schemeClr>
              </a:solidFill>
              <a:effectLst/>
            </a:endParaRPr>
          </a:p>
        </p:txBody>
      </p:sp>
      <p:pic>
        <p:nvPicPr>
          <p:cNvPr id="5" name="Imagen 4"/>
          <p:cNvPicPr/>
          <p:nvPr/>
        </p:nvPicPr>
        <p:blipFill>
          <a:blip r:embed="rId2"/>
          <a:stretch>
            <a:fillRect/>
          </a:stretch>
        </p:blipFill>
        <p:spPr>
          <a:xfrm>
            <a:off x="2166513" y="1413461"/>
            <a:ext cx="7672946" cy="4819914"/>
          </a:xfrm>
          <a:prstGeom prst="rect">
            <a:avLst/>
          </a:prstGeom>
        </p:spPr>
      </p:pic>
    </p:spTree>
    <p:extLst>
      <p:ext uri="{BB962C8B-B14F-4D97-AF65-F5344CB8AC3E}">
        <p14:creationId xmlns:p14="http://schemas.microsoft.com/office/powerpoint/2010/main" val="3515727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461133" y="537696"/>
            <a:ext cx="8764691" cy="5863103"/>
          </a:xfrm>
          <a:prstGeom prst="rect">
            <a:avLst/>
          </a:prstGeom>
        </p:spPr>
      </p:pic>
    </p:spTree>
    <p:extLst>
      <p:ext uri="{BB962C8B-B14F-4D97-AF65-F5344CB8AC3E}">
        <p14:creationId xmlns:p14="http://schemas.microsoft.com/office/powerpoint/2010/main" val="3360224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TC103457452[[fn=Celestial]]</Template>
  <TotalTime>114</TotalTime>
  <Words>606</Words>
  <Application>Microsoft Office PowerPoint</Application>
  <PresentationFormat>Panorámica</PresentationFormat>
  <Paragraphs>53</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Calibri Light</vt:lpstr>
      <vt:lpstr>Times New Roman</vt:lpstr>
      <vt:lpstr>Celestial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Jordan Cortes Mesa</dc:creator>
  <cp:lastModifiedBy>Jordan Cortes Mesa</cp:lastModifiedBy>
  <cp:revision>16</cp:revision>
  <dcterms:created xsi:type="dcterms:W3CDTF">2014-09-07T05:38:54Z</dcterms:created>
  <dcterms:modified xsi:type="dcterms:W3CDTF">2014-09-13T16:23:22Z</dcterms:modified>
</cp:coreProperties>
</file>